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0"/>
  </p:notesMasterIdLst>
  <p:sldIdLst>
    <p:sldId id="284" r:id="rId2"/>
    <p:sldId id="305" r:id="rId3"/>
    <p:sldId id="313" r:id="rId4"/>
    <p:sldId id="335" r:id="rId5"/>
    <p:sldId id="309" r:id="rId6"/>
    <p:sldId id="315" r:id="rId7"/>
    <p:sldId id="344" r:id="rId8"/>
    <p:sldId id="347" r:id="rId9"/>
    <p:sldId id="346" r:id="rId10"/>
    <p:sldId id="348" r:id="rId11"/>
    <p:sldId id="350" r:id="rId12"/>
    <p:sldId id="351" r:id="rId13"/>
    <p:sldId id="352" r:id="rId14"/>
    <p:sldId id="353" r:id="rId15"/>
    <p:sldId id="368" r:id="rId16"/>
    <p:sldId id="360" r:id="rId17"/>
    <p:sldId id="361" r:id="rId18"/>
    <p:sldId id="37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" initials="P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3300"/>
    <a:srgbClr val="CC0099"/>
    <a:srgbClr val="3399FF"/>
    <a:srgbClr val="FF6600"/>
    <a:srgbClr val="99CCFF"/>
    <a:srgbClr val="FF9900"/>
    <a:srgbClr val="FF3300"/>
    <a:srgbClr val="800000"/>
    <a:srgbClr val="FFF5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3" d="100"/>
          <a:sy n="63" d="100"/>
        </p:scale>
        <p:origin x="-1596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rnima\Downloads\ece%202014%20S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search%20Projects\Early%20Childhood%20Education\Data%20and%20Analysis\Report\ece%202014%20SB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rnima\Downloads\ece%202014%20SB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search%20Projects\Early%20Childhood%20Education\Data%20and%20Analysis\Report\ece%202014%20SB%20P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search%20Projects\Early%20Childhood%20Education\Data%20and%20Analysis\Report\ece%202014%20SB%20P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Sheet2!$B$30</c:f>
              <c:strCache>
                <c:ptCount val="1"/>
                <c:pt idx="0">
                  <c:v>Not enrolled anywhere </c:v>
                </c:pt>
              </c:strCache>
            </c:strRef>
          </c:tx>
          <c:cat>
            <c:strRef>
              <c:f>Sheet2!$C$29:$E$29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Sheet2!$C$30:$E$30</c:f>
              <c:numCache>
                <c:formatCode>0.0</c:formatCode>
                <c:ptCount val="3"/>
                <c:pt idx="0">
                  <c:v>1.1100000000000001</c:v>
                </c:pt>
                <c:pt idx="1">
                  <c:v>0.30000000000000032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Sheet2!$B$31</c:f>
              <c:strCache>
                <c:ptCount val="1"/>
                <c:pt idx="0">
                  <c:v>In village - AWCs</c:v>
                </c:pt>
              </c:strCache>
            </c:strRef>
          </c:tx>
          <c:dLbls>
            <c:showVal val="1"/>
          </c:dLbls>
          <c:cat>
            <c:strRef>
              <c:f>Sheet2!$C$29:$E$29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Sheet2!$C$31:$E$31</c:f>
              <c:numCache>
                <c:formatCode>0.0</c:formatCode>
                <c:ptCount val="3"/>
                <c:pt idx="0">
                  <c:v>56.6</c:v>
                </c:pt>
                <c:pt idx="1">
                  <c:v>15.76</c:v>
                </c:pt>
                <c:pt idx="2">
                  <c:v>1.6600000000000001</c:v>
                </c:pt>
              </c:numCache>
            </c:numRef>
          </c:val>
        </c:ser>
        <c:ser>
          <c:idx val="2"/>
          <c:order val="2"/>
          <c:tx>
            <c:strRef>
              <c:f>Sheet2!$B$32</c:f>
              <c:strCache>
                <c:ptCount val="1"/>
                <c:pt idx="0">
                  <c:v>In village - Pvt. &amp; Other ECEs</c:v>
                </c:pt>
              </c:strCache>
            </c:strRef>
          </c:tx>
          <c:dLbls>
            <c:showVal val="1"/>
          </c:dLbls>
          <c:cat>
            <c:strRef>
              <c:f>Sheet2!$C$29:$E$29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Sheet2!$C$32:$E$32</c:f>
              <c:numCache>
                <c:formatCode>0.0</c:formatCode>
                <c:ptCount val="3"/>
                <c:pt idx="0">
                  <c:v>13.04</c:v>
                </c:pt>
                <c:pt idx="1">
                  <c:v>12.08</c:v>
                </c:pt>
                <c:pt idx="2">
                  <c:v>6.7</c:v>
                </c:pt>
              </c:numCache>
            </c:numRef>
          </c:val>
        </c:ser>
        <c:ser>
          <c:idx val="3"/>
          <c:order val="3"/>
          <c:tx>
            <c:strRef>
              <c:f>Sheet2!$B$33</c:f>
              <c:strCache>
                <c:ptCount val="1"/>
                <c:pt idx="0">
                  <c:v>Primary school </c:v>
                </c:pt>
              </c:strCache>
            </c:strRef>
          </c:tx>
          <c:dLbls>
            <c:showVal val="1"/>
          </c:dLbls>
          <c:cat>
            <c:strRef>
              <c:f>Sheet2!$C$29:$E$29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Sheet2!$C$33:$E$33</c:f>
              <c:numCache>
                <c:formatCode>0.0</c:formatCode>
                <c:ptCount val="3"/>
                <c:pt idx="0">
                  <c:v>8.2100000000000009</c:v>
                </c:pt>
                <c:pt idx="1">
                  <c:v>40.790000000000013</c:v>
                </c:pt>
                <c:pt idx="2">
                  <c:v>60.07</c:v>
                </c:pt>
              </c:numCache>
            </c:numRef>
          </c:val>
        </c:ser>
        <c:ser>
          <c:idx val="4"/>
          <c:order val="4"/>
          <c:tx>
            <c:strRef>
              <c:f>Sheet2!$B$34</c:f>
              <c:strCache>
                <c:ptCount val="1"/>
                <c:pt idx="0">
                  <c:v>Outside village centres</c:v>
                </c:pt>
              </c:strCache>
            </c:strRef>
          </c:tx>
          <c:dLbls>
            <c:showVal val="1"/>
          </c:dLbls>
          <c:cat>
            <c:strRef>
              <c:f>Sheet2!$C$29:$E$29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Sheet2!$C$34:$E$34</c:f>
              <c:numCache>
                <c:formatCode>0.0</c:formatCode>
                <c:ptCount val="3"/>
                <c:pt idx="0">
                  <c:v>21.05</c:v>
                </c:pt>
                <c:pt idx="1">
                  <c:v>31.07</c:v>
                </c:pt>
                <c:pt idx="2">
                  <c:v>31.57</c:v>
                </c:pt>
              </c:numCache>
            </c:numRef>
          </c:val>
        </c:ser>
        <c:ser>
          <c:idx val="5"/>
          <c:order val="5"/>
          <c:tx>
            <c:strRef>
              <c:f>Sheet2!$B$35</c:f>
              <c:strCache>
                <c:ptCount val="1"/>
                <c:pt idx="0">
                  <c:v>No information </c:v>
                </c:pt>
              </c:strCache>
            </c:strRef>
          </c:tx>
          <c:cat>
            <c:strRef>
              <c:f>Sheet2!$C$29:$E$29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Sheet2!$C$35:$E$35</c:f>
              <c:numCache>
                <c:formatCode>0.0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gapWidth val="75"/>
        <c:overlap val="100"/>
        <c:axId val="77513856"/>
        <c:axId val="77515392"/>
      </c:barChart>
      <c:catAx>
        <c:axId val="77513856"/>
        <c:scaling>
          <c:orientation val="minMax"/>
        </c:scaling>
        <c:axPos val="l"/>
        <c:majorTickMark val="none"/>
        <c:tickLblPos val="nextTo"/>
        <c:crossAx val="77515392"/>
        <c:crosses val="autoZero"/>
        <c:auto val="1"/>
        <c:lblAlgn val="ctr"/>
        <c:lblOffset val="100"/>
      </c:catAx>
      <c:valAx>
        <c:axId val="77515392"/>
        <c:scaling>
          <c:orientation val="minMax"/>
        </c:scaling>
        <c:axPos val="b"/>
        <c:majorGridlines/>
        <c:numFmt formatCode="0%" sourceLinked="1"/>
        <c:majorTickMark val="none"/>
        <c:tickLblPos val="high"/>
        <c:crossAx val="77513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3661062637440592E-2"/>
          <c:y val="0.80374301038457496"/>
          <c:w val="0.95069695332201165"/>
          <c:h val="0.19625698961542909"/>
        </c:manualLayout>
      </c:layout>
    </c:legend>
    <c:plotVisOnly val="1"/>
  </c:chart>
  <c:txPr>
    <a:bodyPr/>
    <a:lstStyle/>
    <a:p>
      <a:pPr>
        <a:defRPr sz="1400">
          <a:latin typeface="+mj-lt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'Conf 1 '!$B$16</c:f>
              <c:strCache>
                <c:ptCount val="1"/>
                <c:pt idx="0">
                  <c:v>Not enrolled anywhere 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Lbls>
            <c:dLbl>
              <c:idx val="0"/>
              <c:layout>
                <c:manualLayout>
                  <c:x val="1.9519519519519558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1"/>
              <c:layout>
                <c:manualLayout>
                  <c:x val="1.8018018018018021E-2"/>
                  <c:y val="1.0638297872340387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2"/>
              <c:layout>
                <c:manualLayout>
                  <c:x val="1.801801801801802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Val val="1"/>
            </c:dLbl>
            <c:showVal val="1"/>
          </c:dLbls>
          <c:cat>
            <c:strRef>
              <c:f>'Conf 1 '!$C$15:$E$15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'Conf 1 '!$C$16:$E$16</c:f>
              <c:numCache>
                <c:formatCode>0.0</c:formatCode>
                <c:ptCount val="3"/>
                <c:pt idx="0">
                  <c:v>1.82</c:v>
                </c:pt>
                <c:pt idx="1">
                  <c:v>0.2</c:v>
                </c:pt>
                <c:pt idx="2">
                  <c:v>0.34</c:v>
                </c:pt>
              </c:numCache>
            </c:numRef>
          </c:val>
        </c:ser>
        <c:ser>
          <c:idx val="1"/>
          <c:order val="1"/>
          <c:tx>
            <c:strRef>
              <c:f>'Conf 1 '!$B$17</c:f>
              <c:strCache>
                <c:ptCount val="1"/>
                <c:pt idx="0">
                  <c:v>In village - AWCs</c:v>
                </c:pt>
              </c:strCache>
            </c:strRef>
          </c:tx>
          <c:dLbls>
            <c:showVal val="1"/>
          </c:dLbls>
          <c:cat>
            <c:strRef>
              <c:f>'Conf 1 '!$C$15:$E$15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'Conf 1 '!$C$17:$E$17</c:f>
              <c:numCache>
                <c:formatCode>0.0</c:formatCode>
                <c:ptCount val="3"/>
                <c:pt idx="0">
                  <c:v>84.69</c:v>
                </c:pt>
                <c:pt idx="1">
                  <c:v>66.19</c:v>
                </c:pt>
                <c:pt idx="2">
                  <c:v>32.630000000000003</c:v>
                </c:pt>
              </c:numCache>
            </c:numRef>
          </c:val>
        </c:ser>
        <c:ser>
          <c:idx val="2"/>
          <c:order val="2"/>
          <c:tx>
            <c:strRef>
              <c:f>'Conf 1 '!$B$18</c:f>
              <c:strCache>
                <c:ptCount val="1"/>
                <c:pt idx="0">
                  <c:v>In village - Pvt. &amp; Other ECEs</c:v>
                </c:pt>
              </c:strCache>
            </c:strRef>
          </c:tx>
          <c:dLbls>
            <c:dLbl>
              <c:idx val="0"/>
              <c:layout>
                <c:manualLayout>
                  <c:x val="1.501501501501505E-3"/>
                  <c:y val="0"/>
                </c:manualLayout>
              </c:layout>
              <c:showVal val="1"/>
            </c:dLbl>
            <c:showVal val="1"/>
          </c:dLbls>
          <c:cat>
            <c:strRef>
              <c:f>'Conf 1 '!$C$15:$E$15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'Conf 1 '!$C$18:$E$18</c:f>
              <c:numCache>
                <c:formatCode>0.0</c:formatCode>
                <c:ptCount val="3"/>
                <c:pt idx="0">
                  <c:v>8.4600000000000026</c:v>
                </c:pt>
                <c:pt idx="1">
                  <c:v>15.4</c:v>
                </c:pt>
                <c:pt idx="2">
                  <c:v>10.040000000000001</c:v>
                </c:pt>
              </c:numCache>
            </c:numRef>
          </c:val>
        </c:ser>
        <c:ser>
          <c:idx val="3"/>
          <c:order val="3"/>
          <c:tx>
            <c:strRef>
              <c:f>'Conf 1 '!$B$19</c:f>
              <c:strCache>
                <c:ptCount val="1"/>
                <c:pt idx="0">
                  <c:v>Primary school </c:v>
                </c:pt>
              </c:strCache>
            </c:strRef>
          </c:tx>
          <c:dLbls>
            <c:dLbl>
              <c:idx val="0"/>
              <c:delete val="1"/>
            </c:dLbl>
            <c:showVal val="1"/>
          </c:dLbls>
          <c:cat>
            <c:strRef>
              <c:f>'Conf 1 '!$C$15:$E$15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'Conf 1 '!$C$19:$E$19</c:f>
              <c:numCache>
                <c:formatCode>0.0</c:formatCode>
                <c:ptCount val="3"/>
                <c:pt idx="0">
                  <c:v>0.25</c:v>
                </c:pt>
                <c:pt idx="1">
                  <c:v>5.2700000000000014</c:v>
                </c:pt>
                <c:pt idx="2">
                  <c:v>33.96</c:v>
                </c:pt>
              </c:numCache>
            </c:numRef>
          </c:val>
        </c:ser>
        <c:ser>
          <c:idx val="4"/>
          <c:order val="4"/>
          <c:tx>
            <c:strRef>
              <c:f>'Conf 1 '!$B$20</c:f>
              <c:strCache>
                <c:ptCount val="1"/>
                <c:pt idx="0">
                  <c:v>Outside village centres</c:v>
                </c:pt>
              </c:strCache>
            </c:strRef>
          </c:tx>
          <c:dLbls>
            <c:dLbl>
              <c:idx val="0"/>
              <c:layout>
                <c:manualLayout>
                  <c:x val="4.5045045045045053E-3"/>
                  <c:y val="0"/>
                </c:manualLayout>
              </c:layout>
              <c:showVal val="1"/>
            </c:dLbl>
            <c:showVal val="1"/>
          </c:dLbls>
          <c:cat>
            <c:strRef>
              <c:f>'Conf 1 '!$C$15:$E$15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'Conf 1 '!$C$20:$E$20</c:f>
              <c:numCache>
                <c:formatCode>0.0</c:formatCode>
                <c:ptCount val="3"/>
                <c:pt idx="0">
                  <c:v>4.7699999999999996</c:v>
                </c:pt>
                <c:pt idx="1">
                  <c:v>12.940000000000001</c:v>
                </c:pt>
                <c:pt idx="2">
                  <c:v>21.21</c:v>
                </c:pt>
              </c:numCache>
            </c:numRef>
          </c:val>
        </c:ser>
        <c:ser>
          <c:idx val="5"/>
          <c:order val="5"/>
          <c:tx>
            <c:strRef>
              <c:f>'Conf 1 '!$B$21</c:f>
              <c:strCache>
                <c:ptCount val="1"/>
                <c:pt idx="0">
                  <c:v>No information </c:v>
                </c:pt>
              </c:strCache>
            </c:strRef>
          </c:tx>
          <c:cat>
            <c:strRef>
              <c:f>'Conf 1 '!$C$15:$E$15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'Conf 1 '!$C$21:$E$21</c:f>
              <c:numCache>
                <c:formatCode>0.0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1.82</c:v>
                </c:pt>
              </c:numCache>
            </c:numRef>
          </c:val>
        </c:ser>
        <c:gapWidth val="75"/>
        <c:overlap val="100"/>
        <c:axId val="56741888"/>
        <c:axId val="56743424"/>
      </c:barChart>
      <c:catAx>
        <c:axId val="56741888"/>
        <c:scaling>
          <c:orientation val="minMax"/>
        </c:scaling>
        <c:axPos val="l"/>
        <c:majorTickMark val="none"/>
        <c:tickLblPos val="nextTo"/>
        <c:crossAx val="56743424"/>
        <c:crosses val="autoZero"/>
        <c:auto val="1"/>
        <c:lblAlgn val="ctr"/>
        <c:lblOffset val="100"/>
      </c:catAx>
      <c:valAx>
        <c:axId val="56743424"/>
        <c:scaling>
          <c:orientation val="minMax"/>
        </c:scaling>
        <c:axPos val="b"/>
        <c:majorGridlines/>
        <c:numFmt formatCode="0%" sourceLinked="1"/>
        <c:majorTickMark val="none"/>
        <c:tickLblPos val="high"/>
        <c:crossAx val="567418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208555011704607E-2"/>
          <c:y val="0.80602920645557929"/>
          <c:w val="0.91964306826511666"/>
          <c:h val="0.16264673032892171"/>
        </c:manualLayout>
      </c:layout>
    </c:legend>
    <c:plotVisOnly val="1"/>
  </c:chart>
  <c:txPr>
    <a:bodyPr/>
    <a:lstStyle/>
    <a:p>
      <a:pPr>
        <a:defRPr sz="1400">
          <a:latin typeface="+mj-lt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Sheet2!$B$4</c:f>
              <c:strCache>
                <c:ptCount val="1"/>
                <c:pt idx="0">
                  <c:v>Not enrolled anywhere </c:v>
                </c:pt>
              </c:strCache>
            </c:strRef>
          </c:tx>
          <c:dLbls>
            <c:showVal val="1"/>
          </c:dLbls>
          <c:cat>
            <c:strRef>
              <c:f>Sheet2!$C$3:$E$3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Sheet2!$C$4:$E$4</c:f>
              <c:numCache>
                <c:formatCode>0.0</c:formatCode>
                <c:ptCount val="3"/>
                <c:pt idx="0">
                  <c:v>20.36</c:v>
                </c:pt>
                <c:pt idx="1">
                  <c:v>7.1499999999999995</c:v>
                </c:pt>
                <c:pt idx="2">
                  <c:v>4.8499999999999996</c:v>
                </c:pt>
              </c:numCache>
            </c:numRef>
          </c:val>
        </c:ser>
        <c:ser>
          <c:idx val="1"/>
          <c:order val="1"/>
          <c:tx>
            <c:strRef>
              <c:f>Sheet2!$B$5</c:f>
              <c:strCache>
                <c:ptCount val="1"/>
                <c:pt idx="0">
                  <c:v>In village - AWCs</c:v>
                </c:pt>
              </c:strCache>
            </c:strRef>
          </c:tx>
          <c:dLbls>
            <c:showVal val="1"/>
          </c:dLbls>
          <c:cat>
            <c:strRef>
              <c:f>Sheet2!$C$3:$E$3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Sheet2!$C$5:$E$5</c:f>
              <c:numCache>
                <c:formatCode>0.0</c:formatCode>
                <c:ptCount val="3"/>
                <c:pt idx="0">
                  <c:v>25.84</c:v>
                </c:pt>
                <c:pt idx="1">
                  <c:v>9.9</c:v>
                </c:pt>
                <c:pt idx="2">
                  <c:v>3.18</c:v>
                </c:pt>
              </c:numCache>
            </c:numRef>
          </c:val>
        </c:ser>
        <c:ser>
          <c:idx val="2"/>
          <c:order val="2"/>
          <c:tx>
            <c:strRef>
              <c:f>Sheet2!$B$6</c:f>
              <c:strCache>
                <c:ptCount val="1"/>
                <c:pt idx="0">
                  <c:v>In village - Pvt. &amp; Other ECEs</c:v>
                </c:pt>
              </c:strCache>
            </c:strRef>
          </c:tx>
          <c:dLbls>
            <c:showVal val="1"/>
          </c:dLbls>
          <c:cat>
            <c:strRef>
              <c:f>Sheet2!$C$3:$E$3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Sheet2!$C$6:$E$6</c:f>
              <c:numCache>
                <c:formatCode>0.0</c:formatCode>
                <c:ptCount val="3"/>
                <c:pt idx="0">
                  <c:v>29.59</c:v>
                </c:pt>
                <c:pt idx="1">
                  <c:v>23.479999999999986</c:v>
                </c:pt>
                <c:pt idx="2">
                  <c:v>13.360000000000021</c:v>
                </c:pt>
              </c:numCache>
            </c:numRef>
          </c:val>
        </c:ser>
        <c:ser>
          <c:idx val="3"/>
          <c:order val="3"/>
          <c:tx>
            <c:strRef>
              <c:f>Sheet2!$B$7</c:f>
              <c:strCache>
                <c:ptCount val="1"/>
                <c:pt idx="0">
                  <c:v>Primary school </c:v>
                </c:pt>
              </c:strCache>
            </c:strRef>
          </c:tx>
          <c:dLbls>
            <c:showVal val="1"/>
          </c:dLbls>
          <c:cat>
            <c:strRef>
              <c:f>Sheet2!$C$3:$E$3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Sheet2!$C$7:$E$7</c:f>
              <c:numCache>
                <c:formatCode>0.0</c:formatCode>
                <c:ptCount val="3"/>
                <c:pt idx="0">
                  <c:v>14.81</c:v>
                </c:pt>
                <c:pt idx="1">
                  <c:v>43.49</c:v>
                </c:pt>
                <c:pt idx="2">
                  <c:v>60.260000000000012</c:v>
                </c:pt>
              </c:numCache>
            </c:numRef>
          </c:val>
        </c:ser>
        <c:ser>
          <c:idx val="4"/>
          <c:order val="4"/>
          <c:tx>
            <c:strRef>
              <c:f>Sheet2!$B$8</c:f>
              <c:strCache>
                <c:ptCount val="1"/>
                <c:pt idx="0">
                  <c:v>Outside village centres</c:v>
                </c:pt>
              </c:strCache>
            </c:strRef>
          </c:tx>
          <c:dLbls>
            <c:showVal val="1"/>
          </c:dLbls>
          <c:cat>
            <c:strRef>
              <c:f>Sheet2!$C$3:$E$3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Sheet2!$C$8:$E$8</c:f>
              <c:numCache>
                <c:formatCode>0.0</c:formatCode>
                <c:ptCount val="3"/>
                <c:pt idx="0">
                  <c:v>9.39</c:v>
                </c:pt>
                <c:pt idx="1">
                  <c:v>15.94</c:v>
                </c:pt>
                <c:pt idx="2">
                  <c:v>17.329999999999988</c:v>
                </c:pt>
              </c:numCache>
            </c:numRef>
          </c:val>
        </c:ser>
        <c:ser>
          <c:idx val="5"/>
          <c:order val="5"/>
          <c:tx>
            <c:strRef>
              <c:f>Sheet2!$B$9</c:f>
              <c:strCache>
                <c:ptCount val="1"/>
                <c:pt idx="0">
                  <c:v>No information 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delete val="1"/>
            </c:dLbl>
            <c:showVal val="1"/>
          </c:dLbls>
          <c:cat>
            <c:strRef>
              <c:f>Sheet2!$C$3:$E$3</c:f>
              <c:strCache>
                <c:ptCount val="3"/>
                <c:pt idx="0">
                  <c:v>V1</c:v>
                </c:pt>
                <c:pt idx="1">
                  <c:v>V4</c:v>
                </c:pt>
                <c:pt idx="2">
                  <c:v>V7</c:v>
                </c:pt>
              </c:strCache>
            </c:strRef>
          </c:cat>
          <c:val>
            <c:numRef>
              <c:f>Sheet2!$C$9:$E$9</c:f>
              <c:numCache>
                <c:formatCode>0.0</c:formatCode>
                <c:ptCount val="3"/>
                <c:pt idx="0">
                  <c:v>0</c:v>
                </c:pt>
                <c:pt idx="1">
                  <c:v>3.0000000000000002E-2</c:v>
                </c:pt>
                <c:pt idx="2">
                  <c:v>1.01</c:v>
                </c:pt>
              </c:numCache>
            </c:numRef>
          </c:val>
        </c:ser>
        <c:gapWidth val="75"/>
        <c:overlap val="100"/>
        <c:axId val="56844672"/>
        <c:axId val="56846208"/>
      </c:barChart>
      <c:catAx>
        <c:axId val="56844672"/>
        <c:scaling>
          <c:orientation val="minMax"/>
        </c:scaling>
        <c:axPos val="l"/>
        <c:majorTickMark val="none"/>
        <c:tickLblPos val="nextTo"/>
        <c:crossAx val="56846208"/>
        <c:crossesAt val="0"/>
        <c:auto val="1"/>
        <c:lblAlgn val="ctr"/>
        <c:lblOffset val="100"/>
      </c:catAx>
      <c:valAx>
        <c:axId val="56846208"/>
        <c:scaling>
          <c:orientation val="minMax"/>
        </c:scaling>
        <c:axPos val="b"/>
        <c:majorGridlines/>
        <c:numFmt formatCode="0%" sourceLinked="1"/>
        <c:majorTickMark val="none"/>
        <c:tickLblPos val="high"/>
        <c:crossAx val="568446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4457489688789045E-3"/>
          <c:y val="0.80410219103046743"/>
          <c:w val="0.9738982236595457"/>
          <c:h val="0.18985935182015337"/>
        </c:manualLayout>
      </c:layout>
    </c:legend>
    <c:plotVisOnly val="1"/>
  </c:chart>
  <c:txPr>
    <a:bodyPr/>
    <a:lstStyle/>
    <a:p>
      <a:pPr>
        <a:defRPr sz="1400">
          <a:latin typeface="+mj-lt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3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'Summary Visit 4-7'!$C$32</c:f>
              <c:strCache>
                <c:ptCount val="1"/>
                <c:pt idx="0">
                  <c:v>Not enrolled anywhere 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delete val="1"/>
            </c:dLbl>
            <c:showVal val="1"/>
          </c:dLbls>
          <c:cat>
            <c:strRef>
              <c:f>'Summary Visit 4-7'!$B$33:$B$35</c:f>
              <c:strCache>
                <c:ptCount val="3"/>
                <c:pt idx="0">
                  <c:v>TG</c:v>
                </c:pt>
                <c:pt idx="1">
                  <c:v>AS</c:v>
                </c:pt>
                <c:pt idx="2">
                  <c:v>RJ </c:v>
                </c:pt>
              </c:strCache>
            </c:strRef>
          </c:cat>
          <c:val>
            <c:numRef>
              <c:f>'Summary Visit 4-7'!$C$33:$C$35</c:f>
              <c:numCache>
                <c:formatCode>0.0</c:formatCode>
                <c:ptCount val="3"/>
                <c:pt idx="0">
                  <c:v>0</c:v>
                </c:pt>
                <c:pt idx="1">
                  <c:v>0.35000000000000026</c:v>
                </c:pt>
                <c:pt idx="2">
                  <c:v>4.9000000000000004</c:v>
                </c:pt>
              </c:numCache>
            </c:numRef>
          </c:val>
        </c:ser>
        <c:ser>
          <c:idx val="1"/>
          <c:order val="1"/>
          <c:tx>
            <c:strRef>
              <c:f>'Summary Visit 4-7'!$D$32</c:f>
              <c:strCache>
                <c:ptCount val="1"/>
                <c:pt idx="0">
                  <c:v>in ECE</c:v>
                </c:pt>
              </c:strCache>
            </c:strRef>
          </c:tx>
          <c:dLbls>
            <c:showVal val="1"/>
          </c:dLbls>
          <c:cat>
            <c:strRef>
              <c:f>'Summary Visit 4-7'!$B$33:$B$35</c:f>
              <c:strCache>
                <c:ptCount val="3"/>
                <c:pt idx="0">
                  <c:v>TG</c:v>
                </c:pt>
                <c:pt idx="1">
                  <c:v>AS</c:v>
                </c:pt>
                <c:pt idx="2">
                  <c:v>RJ </c:v>
                </c:pt>
              </c:strCache>
            </c:strRef>
          </c:cat>
          <c:val>
            <c:numRef>
              <c:f>'Summary Visit 4-7'!$D$33:$D$35</c:f>
              <c:numCache>
                <c:formatCode>0.0</c:formatCode>
                <c:ptCount val="3"/>
                <c:pt idx="0">
                  <c:v>27.59</c:v>
                </c:pt>
                <c:pt idx="1">
                  <c:v>52.13</c:v>
                </c:pt>
                <c:pt idx="2">
                  <c:v>25.57</c:v>
                </c:pt>
              </c:numCache>
            </c:numRef>
          </c:val>
        </c:ser>
        <c:ser>
          <c:idx val="2"/>
          <c:order val="2"/>
          <c:tx>
            <c:strRef>
              <c:f>'Summary Visit 4-7'!$E$32</c:f>
              <c:strCache>
                <c:ptCount val="1"/>
                <c:pt idx="0">
                  <c:v>in School </c:v>
                </c:pt>
              </c:strCache>
            </c:strRef>
          </c:tx>
          <c:dLbls>
            <c:showVal val="1"/>
          </c:dLbls>
          <c:cat>
            <c:strRef>
              <c:f>'Summary Visit 4-7'!$B$33:$B$35</c:f>
              <c:strCache>
                <c:ptCount val="3"/>
                <c:pt idx="0">
                  <c:v>TG</c:v>
                </c:pt>
                <c:pt idx="1">
                  <c:v>AS</c:v>
                </c:pt>
                <c:pt idx="2">
                  <c:v>RJ </c:v>
                </c:pt>
              </c:strCache>
            </c:strRef>
          </c:cat>
          <c:val>
            <c:numRef>
              <c:f>'Summary Visit 4-7'!$E$33:$E$35</c:f>
              <c:numCache>
                <c:formatCode>0.0</c:formatCode>
                <c:ptCount val="3"/>
                <c:pt idx="0">
                  <c:v>72.400000000000006</c:v>
                </c:pt>
                <c:pt idx="1">
                  <c:v>47.52</c:v>
                </c:pt>
                <c:pt idx="2">
                  <c:v>69.53</c:v>
                </c:pt>
              </c:numCache>
            </c:numRef>
          </c:val>
        </c:ser>
        <c:gapWidth val="75"/>
        <c:overlap val="100"/>
        <c:axId val="56934400"/>
        <c:axId val="56935936"/>
      </c:barChart>
      <c:catAx>
        <c:axId val="56934400"/>
        <c:scaling>
          <c:orientation val="minMax"/>
        </c:scaling>
        <c:axPos val="l"/>
        <c:majorTickMark val="none"/>
        <c:tickLblPos val="nextTo"/>
        <c:crossAx val="56935936"/>
        <c:crosses val="autoZero"/>
        <c:auto val="1"/>
        <c:lblAlgn val="ctr"/>
        <c:lblOffset val="100"/>
      </c:catAx>
      <c:valAx>
        <c:axId val="56935936"/>
        <c:scaling>
          <c:orientation val="minMax"/>
        </c:scaling>
        <c:axPos val="b"/>
        <c:numFmt formatCode="0%" sourceLinked="1"/>
        <c:majorTickMark val="none"/>
        <c:tickLblPos val="high"/>
        <c:crossAx val="56934400"/>
        <c:crosses val="autoZero"/>
        <c:crossBetween val="between"/>
      </c:valAx>
      <c:spPr>
        <a:solidFill>
          <a:schemeClr val="tx1"/>
        </a:solidFill>
        <a:ln>
          <a:solidFill>
            <a:schemeClr val="tx1"/>
          </a:solidFill>
        </a:ln>
      </c:spPr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2.4096385542168676E-2"/>
          <c:y val="4.1666666666666664E-2"/>
          <c:w val="0.9518072289156625"/>
          <c:h val="0.82291964924839045"/>
        </c:manualLayout>
      </c:layout>
      <c:lineChart>
        <c:grouping val="standard"/>
        <c:ser>
          <c:idx val="0"/>
          <c:order val="0"/>
          <c:tx>
            <c:strRef>
              <c:f>'Dosage Short Tests'!$B$3</c:f>
              <c:strCache>
                <c:ptCount val="1"/>
                <c:pt idx="0">
                  <c:v>RJ </c:v>
                </c:pt>
              </c:strCache>
            </c:strRef>
          </c:tx>
          <c:spPr>
            <a:ln>
              <a:solidFill>
                <a:srgbClr val="FF3300"/>
              </a:solidFill>
            </a:ln>
          </c:spPr>
          <c:marker>
            <c:symbol val="diamond"/>
            <c:size val="7"/>
            <c:spPr>
              <a:solidFill>
                <a:srgbClr val="FF3300"/>
              </a:solidFill>
              <a:ln>
                <a:solidFill>
                  <a:srgbClr val="FF3300"/>
                </a:solidFill>
              </a:ln>
            </c:spPr>
          </c:marker>
          <c:dLbls>
            <c:dLbl>
              <c:idx val="0"/>
              <c:layout>
                <c:manualLayout>
                  <c:x val="-2.4096385542168676E-2"/>
                  <c:y val="4.5454545454545463E-2"/>
                </c:manualLayout>
              </c:layout>
              <c:showVal val="1"/>
            </c:dLbl>
            <c:dLbl>
              <c:idx val="1"/>
              <c:layout>
                <c:manualLayout>
                  <c:x val="-3.0120481927710805E-2"/>
                  <c:y val="4.5454545454545463E-2"/>
                </c:manualLayout>
              </c:layout>
              <c:showVal val="1"/>
            </c:dLbl>
            <c:dLbl>
              <c:idx val="2"/>
              <c:layout>
                <c:manualLayout>
                  <c:x val="-3.614457831325301E-2"/>
                  <c:y val="6.4393939393939545E-2"/>
                </c:manualLayout>
              </c:layout>
              <c:showVal val="1"/>
            </c:dLbl>
            <c:showVal val="1"/>
          </c:dLbls>
          <c:cat>
            <c:strRef>
              <c:f>'Dosage Short Tests'!$C$2:$E$2</c:f>
              <c:strCache>
                <c:ptCount val="3"/>
                <c:pt idx="0">
                  <c:v>BL </c:v>
                </c:pt>
                <c:pt idx="1">
                  <c:v>EL </c:v>
                </c:pt>
                <c:pt idx="2">
                  <c:v>EL2</c:v>
                </c:pt>
              </c:strCache>
            </c:strRef>
          </c:cat>
          <c:val>
            <c:numRef>
              <c:f>'Dosage Short Tests'!$C$3:$E$3</c:f>
              <c:numCache>
                <c:formatCode>0.0</c:formatCode>
                <c:ptCount val="3"/>
                <c:pt idx="0">
                  <c:v>20.808070000000001</c:v>
                </c:pt>
                <c:pt idx="1">
                  <c:v>37.365270000000002</c:v>
                </c:pt>
                <c:pt idx="2">
                  <c:v>43.785690000000002</c:v>
                </c:pt>
              </c:numCache>
            </c:numRef>
          </c:val>
        </c:ser>
        <c:ser>
          <c:idx val="1"/>
          <c:order val="1"/>
          <c:tx>
            <c:strRef>
              <c:f>'Dosage Short Tests'!$B$4</c:f>
              <c:strCache>
                <c:ptCount val="1"/>
                <c:pt idx="0">
                  <c:v>AS</c:v>
                </c:pt>
              </c:strCache>
            </c:strRef>
          </c:tx>
          <c:dLbls>
            <c:dLbl>
              <c:idx val="0"/>
              <c:layout>
                <c:manualLayout>
                  <c:x val="-7.3795180722891582E-2"/>
                  <c:y val="-5.3030303030303032E-2"/>
                </c:manualLayout>
              </c:layout>
              <c:showVal val="1"/>
            </c:dLbl>
            <c:dLbl>
              <c:idx val="1"/>
              <c:layout>
                <c:manualLayout>
                  <c:x val="-4.1666666666666664E-2"/>
                  <c:y val="-3.7037037037037056E-2"/>
                </c:manualLayout>
              </c:layout>
              <c:showVal val="1"/>
            </c:dLbl>
            <c:showVal val="1"/>
          </c:dLbls>
          <c:cat>
            <c:strRef>
              <c:f>'Dosage Short Tests'!$C$2:$E$2</c:f>
              <c:strCache>
                <c:ptCount val="3"/>
                <c:pt idx="0">
                  <c:v>BL </c:v>
                </c:pt>
                <c:pt idx="1">
                  <c:v>EL </c:v>
                </c:pt>
                <c:pt idx="2">
                  <c:v>EL2</c:v>
                </c:pt>
              </c:strCache>
            </c:strRef>
          </c:cat>
          <c:val>
            <c:numRef>
              <c:f>'Dosage Short Tests'!$C$4:$E$4</c:f>
              <c:numCache>
                <c:formatCode>0.0</c:formatCode>
                <c:ptCount val="3"/>
                <c:pt idx="0">
                  <c:v>33.796750000000074</c:v>
                </c:pt>
                <c:pt idx="1">
                  <c:v>47.056100000000001</c:v>
                </c:pt>
                <c:pt idx="2">
                  <c:v>48.604330000000012</c:v>
                </c:pt>
              </c:numCache>
            </c:numRef>
          </c:val>
        </c:ser>
        <c:ser>
          <c:idx val="2"/>
          <c:order val="2"/>
          <c:tx>
            <c:strRef>
              <c:f>'Dosage Short Tests'!$B$5</c:f>
              <c:strCache>
                <c:ptCount val="1"/>
                <c:pt idx="0">
                  <c:v>TG</c:v>
                </c:pt>
              </c:strCache>
            </c:strRef>
          </c:tx>
          <c:spPr>
            <a:ln>
              <a:solidFill>
                <a:srgbClr val="800000"/>
              </a:solidFill>
            </a:ln>
          </c:spPr>
          <c:marker>
            <c:symbol val="square"/>
            <c:size val="7"/>
            <c:spPr>
              <a:solidFill>
                <a:srgbClr val="800000"/>
              </a:solidFill>
            </c:spPr>
          </c:marker>
          <c:dLbls>
            <c:dLbl>
              <c:idx val="0"/>
              <c:layout>
                <c:manualLayout>
                  <c:x val="-2.4096385542168676E-2"/>
                  <c:y val="4.5454545454545463E-2"/>
                </c:manualLayout>
              </c:layout>
              <c:showVal val="1"/>
            </c:dLbl>
            <c:dLbl>
              <c:idx val="1"/>
              <c:layout>
                <c:manualLayout>
                  <c:x val="-8.0321285140562242E-3"/>
                  <c:y val="3.4090610832736817E-2"/>
                </c:manualLayout>
              </c:layout>
              <c:showVal val="1"/>
            </c:dLbl>
            <c:showVal val="1"/>
          </c:dLbls>
          <c:cat>
            <c:strRef>
              <c:f>'Dosage Short Tests'!$C$2:$E$2</c:f>
              <c:strCache>
                <c:ptCount val="3"/>
                <c:pt idx="0">
                  <c:v>BL </c:v>
                </c:pt>
                <c:pt idx="1">
                  <c:v>EL </c:v>
                </c:pt>
                <c:pt idx="2">
                  <c:v>EL2</c:v>
                </c:pt>
              </c:strCache>
            </c:strRef>
          </c:cat>
          <c:val>
            <c:numRef>
              <c:f>'Dosage Short Tests'!$C$5:$E$5</c:f>
              <c:numCache>
                <c:formatCode>0.0</c:formatCode>
                <c:ptCount val="3"/>
                <c:pt idx="0">
                  <c:v>32.808660000000003</c:v>
                </c:pt>
                <c:pt idx="1">
                  <c:v>45.579560000000001</c:v>
                </c:pt>
                <c:pt idx="2">
                  <c:v>58.778950000000066</c:v>
                </c:pt>
              </c:numCache>
            </c:numRef>
          </c:val>
        </c:ser>
        <c:marker val="1"/>
        <c:axId val="57143680"/>
        <c:axId val="57145216"/>
      </c:lineChart>
      <c:catAx>
        <c:axId val="57143680"/>
        <c:scaling>
          <c:orientation val="minMax"/>
        </c:scaling>
        <c:axPos val="b"/>
        <c:majorTickMark val="none"/>
        <c:tickLblPos val="nextTo"/>
        <c:crossAx val="57145216"/>
        <c:crosses val="autoZero"/>
        <c:auto val="1"/>
        <c:lblAlgn val="ctr"/>
        <c:lblOffset val="100"/>
      </c:catAx>
      <c:valAx>
        <c:axId val="57145216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571436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6180471759211924"/>
          <c:y val="0.65714924838940614"/>
          <c:w val="0.57191021576848367"/>
          <c:h val="0.13830529706513961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>
          <a:latin typeface="Cambria" pitchFamily="18" charset="0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AEED481B-76C2-F048-935D-46D6DBB8C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1038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96EBB-B738-3C46-81C0-6A629384E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118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36020-AEC7-7447-B1A7-A7AE23F503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897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73045-FF18-2D4F-A9BF-575E5ED76A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12045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BBA60-3BB0-AB4B-8CF5-C6427DCEC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0365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55C66-579B-454C-A986-67AB00E19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854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3A3D8-89C2-B144-AD4B-5B0092DBA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237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C7EEA-DC12-8741-BB9D-03F7D17C6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392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C852F-05F8-AD42-A6F0-BB09FA07F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700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9703A-10D1-CF4F-823E-03E4BA947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32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A3E31-C010-B545-89C4-298A0079F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11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EF21A-2222-C741-9BC7-BCFF9E348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16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94510-C371-EE4E-B9FB-F6178816B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728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763000" cy="941387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686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7D0AB124-D07B-8A43-B442-42FB9FCB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50000"/>
        </a:spcAft>
        <a:buClr>
          <a:schemeClr val="bg2"/>
        </a:buClr>
        <a:buSzPct val="75000"/>
        <a:buFont typeface="Wingdings 2" charset="0"/>
        <a:buChar char="ö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p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purnima.ramanujan@asercentre.org" TargetMode="External"/><Relationship Id="rId4" Type="http://schemas.openxmlformats.org/officeDocument/2006/relationships/hyperlink" Target="http://www.asercentre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Content Placeholder 4" descr="Gang1 059.jpg"/>
          <p:cNvPicPr>
            <a:picLocks noChangeAspect="1"/>
          </p:cNvPicPr>
          <p:nvPr/>
        </p:nvPicPr>
        <p:blipFill>
          <a:blip r:embed="rId2" cstate="print"/>
          <a:srcRect t="1449"/>
          <a:stretch>
            <a:fillRect/>
          </a:stretch>
        </p:blipFill>
        <p:spPr>
          <a:xfrm>
            <a:off x="228600" y="0"/>
            <a:ext cx="8915400" cy="6477000"/>
          </a:xfrm>
          <a:prstGeom prst="rect">
            <a:avLst/>
          </a:prstGeom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33400" y="5048071"/>
            <a:ext cx="8382000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 cmpd="sng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Calibri"/>
                <a:cs typeface="Calibri"/>
              </a:rPr>
              <a:t>Pathways &amp; learning in early years: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Calibri"/>
                <a:cs typeface="Calibri"/>
              </a:rPr>
              <a:t>Findings from a longitudinal sample study</a:t>
            </a:r>
            <a:endParaRPr lang="en-US" sz="3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6474023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ambria"/>
                <a:cs typeface="Cambria"/>
              </a:rPr>
              <a:t>ASER Centre  |  B 4/54 </a:t>
            </a:r>
            <a:r>
              <a:rPr lang="en-US" sz="1400" dirty="0" err="1" smtClean="0">
                <a:latin typeface="Cambria"/>
                <a:cs typeface="Cambria"/>
              </a:rPr>
              <a:t>Safdarjung</a:t>
            </a:r>
            <a:r>
              <a:rPr lang="en-US" sz="1400" dirty="0" smtClean="0">
                <a:latin typeface="Cambria"/>
                <a:cs typeface="Cambria"/>
              </a:rPr>
              <a:t> Enclave, New Delhi 110029  | </a:t>
            </a:r>
            <a:r>
              <a:rPr lang="en-US" sz="1400" i="1" dirty="0" err="1" smtClean="0">
                <a:latin typeface="Cambria"/>
                <a:cs typeface="Cambria"/>
              </a:rPr>
              <a:t>www.asercentre.org</a:t>
            </a:r>
            <a:endParaRPr lang="en-US" sz="1400" i="1" dirty="0">
              <a:latin typeface="Cambria"/>
              <a:cs typeface="Cambria"/>
            </a:endParaRPr>
          </a:p>
        </p:txBody>
      </p:sp>
      <p:pic>
        <p:nvPicPr>
          <p:cNvPr id="24" name="Picture 3" descr="Copy of Only ASAR_LH_VC_Env for prath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25000" r="75275" b="31250"/>
          <a:stretch/>
        </p:blipFill>
        <p:spPr bwMode="auto">
          <a:xfrm>
            <a:off x="8001000" y="-3810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28600" y="0"/>
            <a:ext cx="53340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60000"/>
              </a:buClr>
              <a:buSzPct val="80000"/>
              <a:defRPr/>
            </a:pPr>
            <a:r>
              <a:rPr lang="en-IN" sz="2000" b="1" dirty="0" smtClean="0">
                <a:solidFill>
                  <a:srgbClr val="C00000"/>
                </a:solidFill>
              </a:rPr>
              <a:t>Indian Early Childhood Education </a:t>
            </a: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60000"/>
              </a:buClr>
              <a:buSzPct val="80000"/>
              <a:defRPr/>
            </a:pPr>
            <a:r>
              <a:rPr lang="en-IN" sz="2000" b="1" dirty="0" smtClean="0">
                <a:solidFill>
                  <a:srgbClr val="C00000"/>
                </a:solidFill>
              </a:rPr>
              <a:t>Impact Study (IECEI)</a:t>
            </a:r>
            <a:endParaRPr kumimoji="0" lang="en-IN" sz="2000" b="1" i="0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bg1"/>
                </a:solidFill>
                <a:latin typeface="Cambria"/>
                <a:cs typeface="Cambria"/>
              </a:rPr>
              <a:t>Summary of participation at Visit 7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7200" y="4495800"/>
            <a:ext cx="8305800" cy="1828800"/>
          </a:xfrm>
          <a:prstGeom prst="rect">
            <a:avLst/>
          </a:prstGeom>
          <a:solidFill>
            <a:srgbClr val="FFF5CC"/>
          </a:solidFill>
          <a:ln w="12700" cap="flat" cmpd="sng" algn="ctr">
            <a:solidFill>
              <a:srgbClr val="FFF5CC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At Visit 7 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(October – November 2013),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 over two-thirds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 of all children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were in school although there are state variations. 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Cambria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ambria" pitchFamily="18" charset="0"/>
              </a:rPr>
              <a:t>TG has highest proportion of children who transitioned into school in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ambria" pitchFamily="18" charset="0"/>
              </a:rPr>
              <a:t>Year 3, followed by Rajasthan while in Assam, over half of all children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ambria" pitchFamily="18" charset="0"/>
              </a:rPr>
              <a:t>remain in ECEs. </a:t>
            </a:r>
            <a:endParaRPr lang="en-US" sz="2000" baseline="0" dirty="0" smtClean="0">
              <a:latin typeface="Cambria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381000" y="838200"/>
          <a:ext cx="8458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4858" y="6324600"/>
            <a:ext cx="7897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Cambria" pitchFamily="18" charset="0"/>
              </a:rPr>
              <a:t>Transition into school is not uniform among children in different states</a:t>
            </a:r>
            <a:endParaRPr lang="en-US" sz="2000" dirty="0">
              <a:solidFill>
                <a:srgbClr val="0000FF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bg1"/>
                </a:solidFill>
                <a:latin typeface="Cambria"/>
                <a:cs typeface="Cambria"/>
              </a:rPr>
              <a:t>Estimating ‘dosage’: Type of Institution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838200"/>
          <a:ext cx="8458197" cy="3352799"/>
        </p:xfrm>
        <a:graphic>
          <a:graphicData uri="http://schemas.openxmlformats.org/drawingml/2006/table">
            <a:tbl>
              <a:tblPr/>
              <a:tblGrid>
                <a:gridCol w="996548"/>
                <a:gridCol w="896892"/>
                <a:gridCol w="784781"/>
                <a:gridCol w="896892"/>
                <a:gridCol w="896892"/>
                <a:gridCol w="996548"/>
                <a:gridCol w="996548"/>
                <a:gridCol w="996548"/>
                <a:gridCol w="996548"/>
              </a:tblGrid>
              <a:tr h="419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State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No Dosage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Participating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in: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Participating in all 7 visits: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72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1-3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visits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4-5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visits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In Primary school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In pre-primary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Combination of both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TG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1,986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14.8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78.3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2,032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56.9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RJ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3,173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6.0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16.0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10.6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14.3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7,191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0.3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8.3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21.8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60.9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4495800"/>
            <a:ext cx="8382000" cy="215443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dirty="0" smtClean="0">
                <a:latin typeface="Cambria"/>
                <a:cs typeface="Cambria"/>
              </a:rPr>
              <a:t>In 2 of 3 states, over 95% children were enrollment somewhere on all 7 visits. In RJ higher proportions participate ‘irregularly’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4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dirty="0" smtClean="0">
                <a:latin typeface="Cambria"/>
                <a:cs typeface="Cambria"/>
              </a:rPr>
              <a:t>In TG over three quarters of all children have mixed exposure, to both pre-primary and primary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</a:pPr>
            <a:endParaRPr lang="en-US" sz="1200" dirty="0" smtClean="0">
              <a:solidFill>
                <a:srgbClr val="0000FF"/>
              </a:solidFill>
              <a:latin typeface="Cambria"/>
              <a:cs typeface="Cambria"/>
            </a:endParaRPr>
          </a:p>
          <a:p>
            <a:pPr marL="285750" indent="-285750" algn="ctr">
              <a:buClr>
                <a:schemeClr val="accent6">
                  <a:lumMod val="75000"/>
                </a:schemeClr>
              </a:buClr>
            </a:pPr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With irregular participation or with movement between different types of centres, how can impact be allocated?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4" descr="Gang1 059.jpg"/>
          <p:cNvPicPr>
            <a:picLocks noChangeAspect="1"/>
          </p:cNvPicPr>
          <p:nvPr/>
        </p:nvPicPr>
        <p:blipFill>
          <a:blip r:embed="rId2" cstate="print">
            <a:alphaModFix amt="42000"/>
          </a:blip>
          <a:srcRect/>
          <a:stretch>
            <a:fillRect/>
          </a:stretch>
        </p:blipFill>
        <p:spPr>
          <a:xfrm>
            <a:off x="228600" y="57150"/>
            <a:ext cx="8915400" cy="6800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676400"/>
            <a:ext cx="7315200" cy="4800600"/>
          </a:xfrm>
          <a:noFill/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Methodology</a:t>
            </a: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trends in participation</a:t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>
                <a:solidFill>
                  <a:srgbClr val="AD0000"/>
                </a:solidFill>
                <a:latin typeface="Cambria"/>
                <a:cs typeface="Cambria"/>
              </a:rPr>
              <a:t/>
            </a:r>
            <a:br>
              <a:rPr lang="en-US" sz="3200" dirty="0">
                <a:solidFill>
                  <a:srgbClr val="AD0000"/>
                </a:solidFill>
                <a:latin typeface="Cambria"/>
                <a:cs typeface="Cambria"/>
              </a:rPr>
            </a:br>
            <a:r>
              <a:rPr lang="en-US" sz="3200" u="sng" dirty="0" smtClean="0">
                <a:solidFill>
                  <a:schemeClr val="accent6">
                    <a:lumMod val="75000"/>
                  </a:schemeClr>
                </a:solidFill>
                <a:latin typeface="Cambria"/>
                <a:cs typeface="Cambria"/>
              </a:rPr>
              <a:t>TRENDS IN learning</a:t>
            </a: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summary</a:t>
            </a:r>
            <a:endParaRPr lang="en-US" sz="3200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pic>
        <p:nvPicPr>
          <p:cNvPr id="17" name="Picture 3" descr="Copy of Only ASAR_LH_VC_Env for prath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25000" r="75275" b="31250"/>
          <a:stretch/>
        </p:blipFill>
        <p:spPr bwMode="auto">
          <a:xfrm>
            <a:off x="8001000" y="-3810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199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noProof="0" dirty="0" smtClean="0">
                <a:solidFill>
                  <a:schemeClr val="bg1"/>
                </a:solidFill>
                <a:latin typeface="Cambria"/>
                <a:cs typeface="Cambria"/>
              </a:rPr>
              <a:t>Learning in 3 years: School Readiness &amp; Grade 1 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4658142"/>
            <a:ext cx="8534400" cy="212365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All children improve across tests BUT …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Overall levels are comparatively low and there are variations in performance by state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4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While children in Assam and TG have similar scores on SRI, those in TG do better on Grade 1 assessment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33400" y="914400"/>
          <a:ext cx="2209800" cy="3505200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</a:tblGrid>
              <a:tr h="98813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% Children 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tested thrice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State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RJ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3,173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2,032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1,986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 bwMode="auto">
          <a:xfrm>
            <a:off x="4876800" y="37338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19" name="Group 18"/>
          <p:cNvGrpSpPr/>
          <p:nvPr/>
        </p:nvGrpSpPr>
        <p:grpSpPr>
          <a:xfrm>
            <a:off x="3124200" y="838200"/>
            <a:ext cx="5867400" cy="3657600"/>
            <a:chOff x="3124200" y="838200"/>
            <a:chExt cx="5867400" cy="3657600"/>
          </a:xfrm>
        </p:grpSpPr>
        <p:grpSp>
          <p:nvGrpSpPr>
            <p:cNvPr id="11" name="Group 10"/>
            <p:cNvGrpSpPr/>
            <p:nvPr/>
          </p:nvGrpSpPr>
          <p:grpSpPr>
            <a:xfrm>
              <a:off x="3124200" y="838200"/>
              <a:ext cx="5867400" cy="3352800"/>
              <a:chOff x="7924800" y="0"/>
              <a:chExt cx="5867400" cy="3352800"/>
            </a:xfrm>
          </p:grpSpPr>
          <p:graphicFrame>
            <p:nvGraphicFramePr>
              <p:cNvPr id="4" name="Chart 3"/>
              <p:cNvGraphicFramePr/>
              <p:nvPr/>
            </p:nvGraphicFramePr>
            <p:xfrm>
              <a:off x="7924800" y="0"/>
              <a:ext cx="5867400" cy="33528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6" name="TextBox 5"/>
              <p:cNvSpPr txBox="1"/>
              <p:nvPr/>
            </p:nvSpPr>
            <p:spPr>
              <a:xfrm>
                <a:off x="8001000" y="0"/>
                <a:ext cx="434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ambria" pitchFamily="18" charset="0"/>
                  </a:rPr>
                  <a:t>Mean % Scores in Tests  </a:t>
                </a:r>
                <a:endParaRPr lang="en-US" dirty="0">
                  <a:latin typeface="Cambria" pitchFamily="18" charset="0"/>
                </a:endParaRPr>
              </a:p>
            </p:txBody>
          </p:sp>
        </p:grpSp>
        <p:cxnSp>
          <p:nvCxnSpPr>
            <p:cNvPr id="15" name="Straight Connector 14"/>
            <p:cNvCxnSpPr/>
            <p:nvPr/>
          </p:nvCxnSpPr>
          <p:spPr bwMode="auto">
            <a:xfrm>
              <a:off x="7010400" y="3733800"/>
              <a:ext cx="0" cy="7620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3429000" y="4157246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00FF"/>
                  </a:solidFill>
                  <a:latin typeface="Cambria" pitchFamily="18" charset="0"/>
                </a:rPr>
                <a:t>SRI Year 1 </a:t>
              </a:r>
              <a:endParaRPr lang="en-US" sz="1600" dirty="0">
                <a:solidFill>
                  <a:srgbClr val="0000FF"/>
                </a:solidFill>
                <a:latin typeface="Cambria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257800" y="4157246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00FF"/>
                  </a:solidFill>
                  <a:latin typeface="Cambria" pitchFamily="18" charset="0"/>
                </a:rPr>
                <a:t>SRI Year 2</a:t>
              </a:r>
              <a:endParaRPr lang="en-US" sz="1600" dirty="0">
                <a:solidFill>
                  <a:srgbClr val="0000FF"/>
                </a:solidFill>
                <a:latin typeface="Cambria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086600" y="4157246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00FF"/>
                  </a:solidFill>
                  <a:latin typeface="Cambria" pitchFamily="18" charset="0"/>
                </a:rPr>
                <a:t>Grade 1 Year 3</a:t>
              </a:r>
              <a:endParaRPr lang="en-US" sz="1600" dirty="0">
                <a:solidFill>
                  <a:srgbClr val="0000FF"/>
                </a:solidFill>
                <a:latin typeface="Cambr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noProof="0" dirty="0" smtClean="0">
                <a:solidFill>
                  <a:schemeClr val="bg1"/>
                </a:solidFill>
                <a:latin typeface="Cambria"/>
                <a:cs typeface="Cambria"/>
              </a:rPr>
              <a:t>Dosage and ‘Type’ also matter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762000"/>
          <a:ext cx="5562601" cy="3127610"/>
        </p:xfrm>
        <a:graphic>
          <a:graphicData uri="http://schemas.openxmlformats.org/drawingml/2006/table">
            <a:tbl>
              <a:tblPr/>
              <a:tblGrid>
                <a:gridCol w="1274761"/>
                <a:gridCol w="857568"/>
                <a:gridCol w="857568"/>
                <a:gridCol w="857568"/>
                <a:gridCol w="857568"/>
                <a:gridCol w="857568"/>
              </a:tblGrid>
              <a:tr h="44099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Mean % Scores by Dosage Category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77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Test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Participating in: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Full Participation on 7 visits: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286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 1-3 </a:t>
                      </a: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visits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4-5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 visits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RJ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Assam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Baseline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14.6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19.9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22.2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32.8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Endline 1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22.0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34.4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40.0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45.7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Endline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 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20.4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47.9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48.4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58.9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3962400"/>
          <a:ext cx="8305801" cy="2643111"/>
        </p:xfrm>
        <a:graphic>
          <a:graphicData uri="http://schemas.openxmlformats.org/drawingml/2006/table">
            <a:tbl>
              <a:tblPr/>
              <a:tblGrid>
                <a:gridCol w="1186543"/>
                <a:gridCol w="1186543"/>
                <a:gridCol w="1186543"/>
                <a:gridCol w="1186543"/>
                <a:gridCol w="1186543"/>
                <a:gridCol w="1186543"/>
                <a:gridCol w="1186543"/>
              </a:tblGrid>
              <a:tr h="28544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Mean % scores for Full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 ECE &amp; Mixed Dosage Children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54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Test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RJ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AS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TG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3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Mixed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Mixed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Mixed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mbria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Baseline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23.9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22.4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30.1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36.0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31.4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33.1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Endline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 1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35.9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41.5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40.6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51.1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45.4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45.3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Endline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 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43.1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50.0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36.8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56.8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53.7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mbria" pitchFamily="18" charset="0"/>
                        </a:rPr>
                        <a:t>59.4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72200" y="919877"/>
            <a:ext cx="2743200" cy="2862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dirty="0" smtClean="0">
                <a:latin typeface="Cambria"/>
                <a:cs typeface="Cambria"/>
              </a:rPr>
              <a:t>Children who participate more (frequency of enrollment) do have better outcomes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dirty="0" smtClean="0">
                <a:latin typeface="Cambria"/>
                <a:cs typeface="Cambria"/>
              </a:rPr>
              <a:t>But even within the full dosage category, ‘type’ of dosage and state matters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57200" y="6019800"/>
            <a:ext cx="8305800" cy="609600"/>
          </a:xfrm>
          <a:prstGeom prst="rect">
            <a:avLst/>
          </a:prstGeom>
          <a:solidFill>
            <a:schemeClr val="accent5">
              <a:lumMod val="75000"/>
              <a:alpha val="41961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1" y="838200"/>
          <a:ext cx="8077201" cy="5410196"/>
        </p:xfrm>
        <a:graphic>
          <a:graphicData uri="http://schemas.openxmlformats.org/drawingml/2006/table">
            <a:tbl>
              <a:tblPr/>
              <a:tblGrid>
                <a:gridCol w="2424360"/>
                <a:gridCol w="1962291"/>
                <a:gridCol w="1152172"/>
                <a:gridCol w="1386206"/>
                <a:gridCol w="1152172"/>
              </a:tblGrid>
              <a:tr h="46339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Children who scored full on the following questions: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339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Language: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Phonetics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63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Full ECE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63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Full Mixed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88123">
                <a:tc gridSpan="5"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39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Language: </a:t>
                      </a:r>
                      <a:endParaRPr lang="en-US" sz="24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Oral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sentence making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63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Full ECE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63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Full Mixed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88123">
                <a:tc gridSpan="5"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39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Math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: </a:t>
                      </a:r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Relative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 comparisons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63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Full ECE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63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Full Mixed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dirty="0" smtClean="0">
                <a:solidFill>
                  <a:schemeClr val="bg1"/>
                </a:solidFill>
                <a:latin typeface="Cambria"/>
                <a:cs typeface="Cambria"/>
              </a:rPr>
              <a:t>ECE and School Continuum: Early language and math skills </a:t>
            </a:r>
            <a:endParaRPr lang="en-US" sz="26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4" descr="Gang1 059.jpg"/>
          <p:cNvPicPr>
            <a:picLocks noChangeAspect="1"/>
          </p:cNvPicPr>
          <p:nvPr/>
        </p:nvPicPr>
        <p:blipFill>
          <a:blip r:embed="rId2" cstate="print">
            <a:alphaModFix amt="42000"/>
          </a:blip>
          <a:srcRect/>
          <a:stretch>
            <a:fillRect/>
          </a:stretch>
        </p:blipFill>
        <p:spPr>
          <a:xfrm>
            <a:off x="228600" y="0"/>
            <a:ext cx="89154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676400"/>
            <a:ext cx="7315200" cy="4800600"/>
          </a:xfrm>
          <a:noFill/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Methodology</a:t>
            </a: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trends in participation</a:t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>
                <a:solidFill>
                  <a:srgbClr val="AD0000"/>
                </a:solidFill>
                <a:latin typeface="Cambria"/>
                <a:cs typeface="Cambria"/>
              </a:rPr>
              <a:t/>
            </a:r>
            <a:br>
              <a:rPr lang="en-US" sz="3200" dirty="0">
                <a:solidFill>
                  <a:srgbClr val="AD0000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TRENDS IN LEARNING</a:t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u="sng" dirty="0" smtClean="0">
                <a:solidFill>
                  <a:schemeClr val="accent6">
                    <a:lumMod val="75000"/>
                  </a:schemeClr>
                </a:solidFill>
                <a:latin typeface="Cambria"/>
                <a:cs typeface="Cambria"/>
              </a:rPr>
              <a:t>summary</a:t>
            </a:r>
            <a:endParaRPr lang="en-US" sz="3200" u="sng" dirty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</p:txBody>
      </p:sp>
      <p:pic>
        <p:nvPicPr>
          <p:cNvPr id="17" name="Picture 3" descr="Copy of Only ASAR_LH_VC_Env for prath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25000" r="75275" b="31250"/>
          <a:stretch/>
        </p:blipFill>
        <p:spPr bwMode="auto">
          <a:xfrm>
            <a:off x="8001000" y="-3810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199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0"/>
            <a:ext cx="8763000" cy="12192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dirty="0" smtClean="0">
                <a:solidFill>
                  <a:schemeClr val="bg1"/>
                </a:solidFill>
                <a:latin typeface="Cambria"/>
                <a:cs typeface="Cambria"/>
              </a:rPr>
              <a:t>Summary &amp; Conclusions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Pre-primary matters </a:t>
            </a:r>
            <a:r>
              <a:rPr lang="en-US" sz="2000" b="1" dirty="0" smtClean="0">
                <a:latin typeface="Cambria"/>
                <a:cs typeface="Cambria"/>
              </a:rPr>
              <a:t>but </a:t>
            </a:r>
            <a:r>
              <a:rPr lang="en-US" sz="2000" dirty="0" smtClean="0">
                <a:latin typeface="Cambria"/>
                <a:cs typeface="Cambria"/>
              </a:rPr>
              <a:t>there is need for policy to define the </a:t>
            </a:r>
            <a:r>
              <a:rPr lang="en-US" sz="2000" b="1" dirty="0" smtClean="0">
                <a:latin typeface="Cambria"/>
                <a:cs typeface="Cambria"/>
              </a:rPr>
              <a:t>number of years of ECE exposure</a:t>
            </a:r>
            <a:r>
              <a:rPr lang="en-US" sz="2000" dirty="0" smtClean="0">
                <a:latin typeface="Cambria"/>
                <a:cs typeface="Cambria"/>
              </a:rPr>
              <a:t> required for a child </a:t>
            </a:r>
            <a:endParaRPr lang="en-US" sz="1800" b="1" dirty="0" smtClean="0"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None/>
            </a:pPr>
            <a:endParaRPr lang="en-US" sz="2000" dirty="0" smtClean="0"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Young children are entering formal school environments earlier than the official age. What will be the challenges associated for such children with learning in an developmentally-inappropriate environment? 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There is need to look at Age 3-6/7/8 as the </a:t>
            </a:r>
            <a:r>
              <a:rPr lang="en-US" sz="2000" b="1" dirty="0" smtClean="0">
                <a:latin typeface="Cambria"/>
                <a:cs typeface="Cambria"/>
              </a:rPr>
              <a:t>‘early learning years’  </a:t>
            </a:r>
            <a:r>
              <a:rPr lang="en-US" sz="2000" dirty="0" smtClean="0">
                <a:latin typeface="Cambria"/>
                <a:cs typeface="Cambria"/>
              </a:rPr>
              <a:t>so that a continuum can be maintained 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For India, children entering school are doing so with limited skills. Expectations thus need to be realistic, based on </a:t>
            </a:r>
            <a:r>
              <a:rPr lang="en-US" sz="2000" dirty="0" err="1" smtClean="0">
                <a:latin typeface="Cambria"/>
                <a:cs typeface="Cambria"/>
              </a:rPr>
              <a:t>childrens</a:t>
            </a:r>
            <a:r>
              <a:rPr lang="en-US" sz="2000" dirty="0" smtClean="0">
                <a:latin typeface="Cambria"/>
                <a:cs typeface="Cambria"/>
              </a:rPr>
              <a:t>’ levels rather than on vague curriculum frameworks and textbooks </a:t>
            </a:r>
            <a:endParaRPr lang="en-US" sz="1800" dirty="0" smtClean="0"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  <a:p>
            <a:pPr lvl="1"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1600" dirty="0" smtClean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None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10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4" descr="Gang1 0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3" descr="Copy of Only ASAR_LH_VC_Env for prath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25000" r="75275" b="31250"/>
          <a:stretch/>
        </p:blipFill>
        <p:spPr bwMode="auto">
          <a:xfrm>
            <a:off x="8001000" y="-3810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381000" y="5029200"/>
            <a:ext cx="8458200" cy="167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60000"/>
              </a:buClr>
              <a:buSzPct val="80000"/>
              <a:defRPr/>
            </a:pPr>
            <a:r>
              <a:rPr lang="en-IN" sz="2000" b="1" dirty="0" smtClean="0">
                <a:solidFill>
                  <a:srgbClr val="C00000"/>
                </a:solidFill>
              </a:rPr>
              <a:t>Indian Early Childhood Education Impact Study (IECEI)</a:t>
            </a:r>
            <a:endParaRPr kumimoji="0" lang="en-IN" sz="2000" b="1" i="0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60000"/>
              </a:buClr>
              <a:buSzPct val="80000"/>
              <a:defRPr/>
            </a:pPr>
            <a:r>
              <a:rPr lang="en-IN" sz="2000" noProof="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ASER Centre, B-4/54, Safdarjung Enclave, New Delhi, India </a:t>
            </a: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60000"/>
              </a:buClr>
              <a:buSzPct val="80000"/>
              <a:defRPr/>
            </a:pPr>
            <a:r>
              <a:rPr kumimoji="0" lang="en-IN" sz="2000" i="0" strike="noStrike" kern="1200" cap="none" spc="0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www.asercentre.org</a:t>
            </a:r>
            <a:endParaRPr kumimoji="0" lang="en-IN" sz="2000" i="0" strike="noStrike" kern="1200" cap="none" spc="0" normalizeH="0" baseline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60000"/>
              </a:buClr>
              <a:buSzPct val="80000"/>
              <a:defRPr/>
            </a:pPr>
            <a:r>
              <a:rPr lang="en-IN" sz="2000" noProof="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  <a:hlinkClick r:id="rId5"/>
              </a:rPr>
              <a:t>purnima</a:t>
            </a:r>
            <a:r>
              <a:rPr lang="en-IN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  <a:hlinkClick r:id="rId5"/>
              </a:rPr>
              <a:t>.ramanujan@asercentre.org</a:t>
            </a:r>
            <a:endParaRPr kumimoji="0" lang="en-US" sz="20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99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4" descr="Gang1 059.jpg"/>
          <p:cNvPicPr>
            <a:picLocks noChangeAspect="1"/>
          </p:cNvPicPr>
          <p:nvPr/>
        </p:nvPicPr>
        <p:blipFill>
          <a:blip r:embed="rId2" cstate="print">
            <a:alphaModFix amt="42000"/>
          </a:blip>
          <a:srcRect/>
          <a:stretch>
            <a:fillRect/>
          </a:stretch>
        </p:blipFill>
        <p:spPr>
          <a:xfrm>
            <a:off x="228600" y="0"/>
            <a:ext cx="89154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676400"/>
            <a:ext cx="7315200" cy="4800600"/>
          </a:xfrm>
          <a:noFill/>
        </p:spPr>
        <p:txBody>
          <a:bodyPr/>
          <a:lstStyle/>
          <a:p>
            <a:pPr algn="ctr"/>
            <a:r>
              <a:rPr lang="en-US" sz="3200" u="sng" dirty="0" smtClean="0">
                <a:solidFill>
                  <a:srgbClr val="AD0000"/>
                </a:solidFill>
                <a:latin typeface="Cambria"/>
                <a:cs typeface="Cambria"/>
              </a:rPr>
              <a:t>Methodology</a:t>
            </a:r>
            <a:r>
              <a:rPr lang="en-US" sz="3200" dirty="0" smtClean="0">
                <a:solidFill>
                  <a:srgbClr val="AD0000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AD0000"/>
                </a:solidFill>
                <a:latin typeface="Cambria"/>
                <a:cs typeface="Cambria"/>
              </a:rPr>
            </a:b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trends in participation</a:t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>
                <a:solidFill>
                  <a:srgbClr val="0000FF"/>
                </a:solidFill>
                <a:latin typeface="Cambria"/>
                <a:cs typeface="Cambria"/>
              </a:rPr>
              <a:t/>
            </a:r>
            <a:br>
              <a:rPr lang="en-US" sz="3200" dirty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TRENDS IN LEARNING</a:t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summary</a:t>
            </a:r>
            <a:endParaRPr lang="en-US" sz="3200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pic>
        <p:nvPicPr>
          <p:cNvPr id="17" name="Picture 3" descr="Copy of Only ASAR_LH_VC_Env for prath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25000" r="75275" b="31250"/>
          <a:stretch/>
        </p:blipFill>
        <p:spPr bwMode="auto">
          <a:xfrm>
            <a:off x="8001000" y="-3810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599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0"/>
            <a:ext cx="8763000" cy="8382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dirty="0" smtClean="0">
                <a:solidFill>
                  <a:schemeClr val="bg1"/>
                </a:solidFill>
                <a:latin typeface="Cambria"/>
                <a:cs typeface="Cambria"/>
              </a:rPr>
              <a:t>Sampling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pic>
        <p:nvPicPr>
          <p:cNvPr id="8" name="Picture 7" descr="ECE_states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8200"/>
            <a:ext cx="1928658" cy="1917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0" y="1143000"/>
            <a:ext cx="6708058" cy="1015663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AD0000"/>
                </a:solidFill>
                <a:latin typeface="Cambria"/>
                <a:cs typeface="Cambria"/>
              </a:rPr>
              <a:t>Key features:</a:t>
            </a:r>
          </a:p>
          <a:p>
            <a:pPr algn="ctr"/>
            <a:r>
              <a:rPr lang="en-US" sz="2000" dirty="0" smtClean="0">
                <a:latin typeface="Cambria"/>
                <a:cs typeface="Cambria"/>
              </a:rPr>
              <a:t>Large scale rapid assessment</a:t>
            </a:r>
          </a:p>
          <a:p>
            <a:pPr algn="ctr"/>
            <a:r>
              <a:rPr lang="en-US" sz="2000" dirty="0" smtClean="0">
                <a:latin typeface="Cambria"/>
                <a:cs typeface="Cambria"/>
              </a:rPr>
              <a:t>District level estimates of participation and early learning </a:t>
            </a:r>
            <a:endParaRPr lang="en-US" sz="2000" dirty="0">
              <a:latin typeface="Cambria"/>
              <a:cs typeface="Cambr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380595"/>
            <a:ext cx="8610600" cy="440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 2 </a:t>
            </a:r>
            <a:r>
              <a:rPr lang="en-US" sz="2000" dirty="0">
                <a:latin typeface="Cambria"/>
                <a:cs typeface="Cambria"/>
              </a:rPr>
              <a:t>districts in each of 3 states </a:t>
            </a:r>
            <a:r>
              <a:rPr lang="en-US" sz="2000" dirty="0" smtClean="0">
                <a:latin typeface="Cambria"/>
                <a:cs typeface="Cambria"/>
              </a:rPr>
              <a:t>(</a:t>
            </a:r>
            <a:r>
              <a:rPr lang="en-US" sz="2000" dirty="0" err="1" smtClean="0">
                <a:latin typeface="Cambria"/>
                <a:cs typeface="Cambria"/>
              </a:rPr>
              <a:t>Telengana</a:t>
            </a:r>
            <a:r>
              <a:rPr lang="en-US" sz="2000" dirty="0" smtClean="0">
                <a:latin typeface="Cambria"/>
                <a:cs typeface="Cambria"/>
              </a:rPr>
              <a:t>, </a:t>
            </a:r>
            <a:r>
              <a:rPr lang="en-US" sz="2000" dirty="0">
                <a:latin typeface="Cambria"/>
                <a:cs typeface="Cambria"/>
              </a:rPr>
              <a:t>Assam, Rajasthan)</a:t>
            </a: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endParaRPr lang="en-US" sz="2000" dirty="0" smtClean="0">
              <a:latin typeface="Cambria"/>
              <a:cs typeface="Cambria"/>
            </a:endParaRP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 50 villages per district with pop &gt; 2,000 hab. were randomly selected from Census 2001 village list</a:t>
            </a: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endParaRPr lang="en-US" sz="2000" dirty="0" smtClean="0">
              <a:latin typeface="Cambria"/>
              <a:cs typeface="Cambria"/>
            </a:endParaRP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 Intended sample: 50 randomly selected children per village in the age group 3.5-4.5 at the time of the baseline visit</a:t>
            </a: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endParaRPr lang="en-US" sz="2000" dirty="0" smtClean="0">
              <a:latin typeface="Cambria"/>
              <a:cs typeface="Cambria"/>
            </a:endParaRP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000" dirty="0">
                <a:latin typeface="Cambria"/>
                <a:cs typeface="Cambria"/>
              </a:rPr>
              <a:t>Actual sample: average of  39 children per village overall</a:t>
            </a:r>
          </a:p>
          <a:p>
            <a:pPr>
              <a:buClr>
                <a:srgbClr val="FF0000"/>
              </a:buClr>
            </a:pPr>
            <a:r>
              <a:rPr lang="en-US" sz="2000" dirty="0">
                <a:latin typeface="Cambria"/>
                <a:cs typeface="Cambria"/>
              </a:rPr>
              <a:t>             </a:t>
            </a:r>
            <a:r>
              <a:rPr lang="en-US" sz="2000" dirty="0" smtClean="0">
                <a:latin typeface="Cambria"/>
                <a:cs typeface="Cambria"/>
              </a:rPr>
              <a:t>33 children per village in </a:t>
            </a:r>
            <a:r>
              <a:rPr lang="en-US" sz="2000" dirty="0" err="1" smtClean="0">
                <a:latin typeface="Cambria"/>
                <a:cs typeface="Cambria"/>
              </a:rPr>
              <a:t>Telengana</a:t>
            </a:r>
            <a:endParaRPr lang="en-US" sz="2000" dirty="0" smtClean="0">
              <a:latin typeface="Cambria"/>
              <a:cs typeface="Cambria"/>
            </a:endParaRPr>
          </a:p>
          <a:p>
            <a:pPr>
              <a:buClr>
                <a:srgbClr val="FF0000"/>
              </a:buClr>
            </a:pPr>
            <a:r>
              <a:rPr lang="en-US" sz="2000" dirty="0" smtClean="0">
                <a:latin typeface="Cambria"/>
                <a:cs typeface="Cambria"/>
              </a:rPr>
              <a:t>             39 children per village in Assam</a:t>
            </a:r>
          </a:p>
          <a:p>
            <a:pPr>
              <a:buClr>
                <a:srgbClr val="FF0000"/>
              </a:buClr>
            </a:pPr>
            <a:r>
              <a:rPr lang="en-US" sz="2000" dirty="0" smtClean="0">
                <a:latin typeface="Cambria"/>
                <a:cs typeface="Cambria"/>
              </a:rPr>
              <a:t>             46 children per village in Rajasthan</a:t>
            </a: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endParaRPr lang="en-US" sz="2000" dirty="0" smtClean="0">
              <a:latin typeface="Cambria"/>
              <a:cs typeface="Cambria"/>
            </a:endParaRPr>
          </a:p>
          <a:p>
            <a:pPr marL="176213" indent="-176213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 All ECE centres in sampled villages – </a:t>
            </a:r>
            <a:r>
              <a:rPr lang="en-US" sz="2000" dirty="0" err="1" smtClean="0">
                <a:latin typeface="Cambria"/>
                <a:cs typeface="Cambria"/>
              </a:rPr>
              <a:t>avg</a:t>
            </a:r>
            <a:r>
              <a:rPr lang="en-US" sz="2000" dirty="0" smtClean="0">
                <a:latin typeface="Cambria"/>
                <a:cs typeface="Cambria"/>
              </a:rPr>
              <a:t> 3-5 per village</a:t>
            </a:r>
          </a:p>
        </p:txBody>
      </p:sp>
    </p:spTree>
    <p:extLst>
      <p:ext uri="{BB962C8B-B14F-4D97-AF65-F5344CB8AC3E}">
        <p14:creationId xmlns="" xmlns:p14="http://schemas.microsoft.com/office/powerpoint/2010/main" val="95169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0"/>
            <a:ext cx="8763000" cy="8382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dirty="0" smtClean="0">
                <a:solidFill>
                  <a:schemeClr val="bg1"/>
                </a:solidFill>
                <a:latin typeface="Cambria"/>
                <a:cs typeface="Cambria"/>
              </a:rPr>
              <a:t>Summary of data presented (N=7191)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1900" dirty="0" smtClean="0">
                <a:solidFill>
                  <a:schemeClr val="accent6">
                    <a:lumMod val="75000"/>
                  </a:schemeClr>
                </a:solidFill>
                <a:latin typeface="Cambria"/>
                <a:cs typeface="Cambria"/>
              </a:rPr>
              <a:t>Tracking enrollment and attendance to estimate ‘participation’ and ‘dosage’  - Visits 1, 2, 3, 4, 5, 6, 7</a:t>
            </a:r>
          </a:p>
          <a:p>
            <a:pPr>
              <a:spcAft>
                <a:spcPts val="0"/>
              </a:spcAft>
              <a:buClr>
                <a:srgbClr val="FF0000"/>
              </a:buClr>
              <a:buNone/>
            </a:pPr>
            <a:endParaRPr lang="en-US" sz="1900" dirty="0" smtClean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1900" dirty="0" smtClean="0">
                <a:solidFill>
                  <a:schemeClr val="accent6">
                    <a:lumMod val="75000"/>
                  </a:schemeClr>
                </a:solidFill>
                <a:latin typeface="Cambria"/>
                <a:cs typeface="Cambria"/>
              </a:rPr>
              <a:t>School Readiness Assessment - sampled children – Visits 1 &amp; 4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Basic concepts and vocabulary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Basic cognitive skills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Basic language skills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Pre literacy</a:t>
            </a:r>
          </a:p>
          <a:p>
            <a:pPr lvl="2">
              <a:buClr>
                <a:srgbClr val="0070C0"/>
              </a:buClr>
              <a:buNone/>
            </a:pPr>
            <a:endParaRPr lang="en-US" sz="1900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pPr>
              <a:spcAft>
                <a:spcPts val="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1900" dirty="0" smtClean="0">
                <a:solidFill>
                  <a:schemeClr val="accent6">
                    <a:lumMod val="75000"/>
                  </a:schemeClr>
                </a:solidFill>
                <a:latin typeface="Cambria"/>
                <a:cs typeface="Cambria"/>
              </a:rPr>
              <a:t>Early Learning assessment (Grade 1) - sampled children – Visit 7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Early language: Print concepts,  writing, oral skills (sentence formation)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Early arithmetic: Single and double digit number recognition, simple word and numeric sums</a:t>
            </a:r>
          </a:p>
          <a:p>
            <a:pPr lvl="2">
              <a:buClr>
                <a:srgbClr val="0070C0"/>
              </a:buClr>
            </a:pPr>
            <a:r>
              <a:rPr lang="en-US" sz="1900" dirty="0" smtClean="0">
                <a:latin typeface="Cambria"/>
                <a:cs typeface="Cambria"/>
              </a:rPr>
              <a:t>Cognitive: Classification, pattern making, sequencing </a:t>
            </a:r>
          </a:p>
        </p:txBody>
      </p:sp>
    </p:spTree>
    <p:extLst>
      <p:ext uri="{BB962C8B-B14F-4D97-AF65-F5344CB8AC3E}">
        <p14:creationId xmlns="" xmlns:p14="http://schemas.microsoft.com/office/powerpoint/2010/main" val="9510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4" descr="Gang1 059.jpg"/>
          <p:cNvPicPr>
            <a:picLocks noChangeAspect="1"/>
          </p:cNvPicPr>
          <p:nvPr/>
        </p:nvPicPr>
        <p:blipFill>
          <a:blip r:embed="rId2" cstate="print">
            <a:alphaModFix amt="42000"/>
          </a:blip>
          <a:srcRect/>
          <a:stretch>
            <a:fillRect/>
          </a:stretch>
        </p:blipFill>
        <p:spPr>
          <a:xfrm>
            <a:off x="228600" y="57150"/>
            <a:ext cx="8915400" cy="6800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676400"/>
            <a:ext cx="7315200" cy="4800600"/>
          </a:xfrm>
          <a:noFill/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Methodology</a:t>
            </a: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dirty="0" smtClean="0">
                <a:latin typeface="Cambria"/>
                <a:cs typeface="Cambria"/>
              </a:rPr>
              <a:t/>
            </a:r>
            <a:br>
              <a:rPr lang="en-US" sz="3200" dirty="0" smtClean="0">
                <a:latin typeface="Cambria"/>
                <a:cs typeface="Cambria"/>
              </a:rPr>
            </a:br>
            <a:r>
              <a:rPr lang="en-US" sz="3200" u="sng" dirty="0" smtClean="0">
                <a:solidFill>
                  <a:srgbClr val="AD0000"/>
                </a:solidFill>
                <a:latin typeface="Cambria"/>
                <a:cs typeface="Cambria"/>
              </a:rPr>
              <a:t>trends in participation</a:t>
            </a:r>
            <a:r>
              <a:rPr lang="en-US" sz="3200" dirty="0" smtClean="0">
                <a:solidFill>
                  <a:srgbClr val="AD0000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AD0000"/>
                </a:solidFill>
                <a:latin typeface="Cambria"/>
                <a:cs typeface="Cambria"/>
              </a:rPr>
            </a:br>
            <a:r>
              <a:rPr lang="en-US" sz="3200" dirty="0">
                <a:solidFill>
                  <a:srgbClr val="AD0000"/>
                </a:solidFill>
                <a:latin typeface="Cambria"/>
                <a:cs typeface="Cambria"/>
              </a:rPr>
              <a:t/>
            </a:r>
            <a:br>
              <a:rPr lang="en-US" sz="3200" dirty="0">
                <a:solidFill>
                  <a:srgbClr val="AD0000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TRENDS IN LEARNING</a:t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/>
            </a:r>
            <a:b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</a:br>
            <a:r>
              <a:rPr lang="en-US" sz="3200" dirty="0" smtClean="0">
                <a:solidFill>
                  <a:srgbClr val="0000FF"/>
                </a:solidFill>
                <a:latin typeface="Cambria"/>
                <a:cs typeface="Cambria"/>
              </a:rPr>
              <a:t>summary</a:t>
            </a:r>
            <a:endParaRPr lang="en-US" sz="3200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pic>
        <p:nvPicPr>
          <p:cNvPr id="17" name="Picture 3" descr="Copy of Only ASAR_LH_VC_Env for prath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25000" r="75275" b="31250"/>
          <a:stretch/>
        </p:blipFill>
        <p:spPr bwMode="auto">
          <a:xfrm>
            <a:off x="8001000" y="-3810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199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0"/>
            <a:ext cx="8763000" cy="8382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dirty="0" smtClean="0">
                <a:solidFill>
                  <a:schemeClr val="bg1"/>
                </a:solidFill>
                <a:latin typeface="Cambria"/>
                <a:cs typeface="Cambria"/>
              </a:rPr>
              <a:t>The big picture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838200"/>
            <a:ext cx="86106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Cambria"/>
                <a:cs typeface="Cambria"/>
              </a:rPr>
              <a:t>At Visit 1, children are 3.5-4.5 years old…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Most children in these states are already attending some institution – </a:t>
            </a:r>
            <a:r>
              <a:rPr lang="en-US" sz="2000" dirty="0" err="1" smtClean="0">
                <a:latin typeface="Cambria"/>
                <a:cs typeface="Cambria"/>
              </a:rPr>
              <a:t>Anganwadi</a:t>
            </a:r>
            <a:r>
              <a:rPr lang="en-US" sz="2000" dirty="0" smtClean="0">
                <a:latin typeface="Cambria"/>
                <a:cs typeface="Cambria"/>
              </a:rPr>
              <a:t>, other ECE facility, primary school. Participation is often irregular and informal</a:t>
            </a:r>
            <a:r>
              <a:rPr lang="en-US" sz="2000" dirty="0" smtClean="0">
                <a:latin typeface="Cambria"/>
                <a:cs typeface="Cambria"/>
              </a:rPr>
              <a:t>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High provisioning of ECE Centres did not necessarily mean participation (RJ)</a:t>
            </a:r>
            <a:endParaRPr lang="en-US" sz="2000" dirty="0" smtClean="0">
              <a:latin typeface="Cambria"/>
              <a:cs typeface="Cambria"/>
            </a:endParaRPr>
          </a:p>
          <a:p>
            <a:endParaRPr lang="en-US" sz="2800" dirty="0">
              <a:latin typeface="Cambria"/>
              <a:cs typeface="Cambria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Cambria"/>
                <a:cs typeface="Cambria"/>
              </a:rPr>
              <a:t>In the subsequent years…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Children take many ‘pathways’ through ECE and/or primary school. These </a:t>
            </a:r>
            <a:r>
              <a:rPr lang="en-US" sz="2000" dirty="0">
                <a:latin typeface="Cambria"/>
                <a:cs typeface="Cambria"/>
              </a:rPr>
              <a:t>‘pathways’ are very different in each state in our sample.</a:t>
            </a:r>
          </a:p>
          <a:p>
            <a:endParaRPr lang="en-US" sz="2800" dirty="0">
              <a:latin typeface="Cambria"/>
              <a:cs typeface="Cambria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Cambria"/>
                <a:cs typeface="Cambria"/>
              </a:rPr>
              <a:t>At Visit 4, children are 4.5-5.5 years old…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Children are entering school before the official age </a:t>
            </a:r>
            <a:endParaRPr lang="en-US" sz="2000" dirty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</a:pPr>
            <a:endParaRPr lang="en-US" sz="2800" dirty="0" smtClean="0">
              <a:latin typeface="Cambria"/>
              <a:cs typeface="Cambria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Cambria"/>
                <a:cs typeface="Cambria"/>
              </a:rPr>
              <a:t>At Visit 7, children are 5.5-6.5 years old…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latin typeface="Cambria"/>
                <a:cs typeface="Cambria"/>
              </a:rPr>
              <a:t>Over two-thirds children are in primary school, although large proportions are below the official age of entry to school.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2400" dirty="0" smtClean="0">
              <a:solidFill>
                <a:srgbClr val="0000FF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155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/>
          <p:nvPr/>
        </p:nvGraphicFramePr>
        <p:xfrm>
          <a:off x="457200" y="3352800"/>
          <a:ext cx="8458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000" dirty="0" smtClean="0">
                <a:solidFill>
                  <a:schemeClr val="bg1"/>
                </a:solidFill>
                <a:latin typeface="Cambria"/>
                <a:cs typeface="Cambria"/>
              </a:rPr>
              <a:t>Pathways:  </a:t>
            </a:r>
            <a:r>
              <a:rPr lang="en-US" sz="3000" dirty="0" err="1" smtClean="0">
                <a:solidFill>
                  <a:schemeClr val="bg1"/>
                </a:solidFill>
                <a:latin typeface="Cambria"/>
                <a:cs typeface="Cambria"/>
              </a:rPr>
              <a:t>Telangana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9455823"/>
              </p:ext>
            </p:extLst>
          </p:nvPr>
        </p:nvGraphicFramePr>
        <p:xfrm>
          <a:off x="533400" y="838200"/>
          <a:ext cx="4952997" cy="2057402"/>
        </p:xfrm>
        <a:graphic>
          <a:graphicData uri="http://schemas.openxmlformats.org/drawingml/2006/table">
            <a:tbl>
              <a:tblPr/>
              <a:tblGrid>
                <a:gridCol w="913661"/>
                <a:gridCol w="1009834"/>
                <a:gridCol w="1009834"/>
                <a:gridCol w="1009834"/>
                <a:gridCol w="1009834"/>
              </a:tblGrid>
              <a:tr h="299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State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Proportion of sampled villages with: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7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Angan-wadi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Other preschool facility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Govt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primary school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Pvt primary school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TG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mbria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34.4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88.5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26.2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25.7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88.5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24.8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RJ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89.9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73.5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76.5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7935" y="914400"/>
            <a:ext cx="461665" cy="2057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Provision</a:t>
            </a:r>
            <a:endParaRPr lang="en-US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34400" y="3733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3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685800" y="5257800"/>
            <a:ext cx="807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8534400" y="44196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2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34400" y="5257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1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91200" y="856833"/>
            <a:ext cx="3200400" cy="280076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1: Over half of all children were in AWCs. 1 in 5 went to a facility outside village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2: 4 out 10 were in school and a similar number in private ECEs and centres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3: 6 out of 10 children were in school and a third still in ECE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7935" y="4191000"/>
            <a:ext cx="461665" cy="2057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Participation</a:t>
            </a:r>
            <a:endParaRPr lang="en-US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685800" y="4495800"/>
            <a:ext cx="807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="" xmlns:p14="http://schemas.microsoft.com/office/powerpoint/2010/main" val="28715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935" y="914402"/>
            <a:ext cx="461665" cy="2057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Provision</a:t>
            </a:r>
            <a:endParaRPr lang="en-US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7935" y="4191000"/>
            <a:ext cx="461665" cy="2057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Participation</a:t>
            </a:r>
            <a:endParaRPr lang="en-US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30200195"/>
              </p:ext>
            </p:extLst>
          </p:nvPr>
        </p:nvGraphicFramePr>
        <p:xfrm>
          <a:off x="533400" y="838200"/>
          <a:ext cx="4876797" cy="2057402"/>
        </p:xfrm>
        <a:graphic>
          <a:graphicData uri="http://schemas.openxmlformats.org/drawingml/2006/table">
            <a:tbl>
              <a:tblPr/>
              <a:tblGrid>
                <a:gridCol w="899605"/>
                <a:gridCol w="994298"/>
                <a:gridCol w="994298"/>
                <a:gridCol w="994298"/>
                <a:gridCol w="994298"/>
              </a:tblGrid>
              <a:tr h="299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State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Proportion of sampled villages with: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7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Angan-wadi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Other preschool facility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Govt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primary school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Pvt primary school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34.4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88.5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26.2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AS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25.7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88.5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24.8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RJ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89.9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73.5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76.5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457200" y="3276600"/>
          <a:ext cx="8458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791200" y="762000"/>
            <a:ext cx="3124200" cy="280076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1: Over 80% children were in AWCs. 1 out of 5 went to a facility outside village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2: Two-thirds children were in AWCs. 1 in 10 children were in centres outside village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3: Over 40% children were still in ECE while a third had moved to primary school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685800" y="5257800"/>
            <a:ext cx="807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85800" y="4495800"/>
            <a:ext cx="807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8534400" y="3733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3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34400" y="44196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2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534400" y="5257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1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000" dirty="0" smtClean="0">
                <a:solidFill>
                  <a:schemeClr val="bg1"/>
                </a:solidFill>
                <a:latin typeface="Cambria"/>
                <a:cs typeface="Cambria"/>
              </a:rPr>
              <a:t>Pathways:  Assam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15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76606691"/>
              </p:ext>
            </p:extLst>
          </p:nvPr>
        </p:nvGraphicFramePr>
        <p:xfrm>
          <a:off x="533400" y="838200"/>
          <a:ext cx="4952997" cy="2057402"/>
        </p:xfrm>
        <a:graphic>
          <a:graphicData uri="http://schemas.openxmlformats.org/drawingml/2006/table">
            <a:tbl>
              <a:tblPr/>
              <a:tblGrid>
                <a:gridCol w="913661"/>
                <a:gridCol w="1009834"/>
                <a:gridCol w="1009834"/>
                <a:gridCol w="1009834"/>
                <a:gridCol w="1009834"/>
              </a:tblGrid>
              <a:tr h="299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State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Proportion of sampled villages with: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7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Angan-wadi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Other preschool facility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Govt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primary school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Pvt primary school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34.4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88.5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26.2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25.7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88.5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24.8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RJ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100.0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89.9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73.5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mbria"/>
                        </a:rPr>
                        <a:t>76.5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914400"/>
            <a:ext cx="461665" cy="2057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Provision</a:t>
            </a:r>
            <a:endParaRPr lang="en-US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graphicFrame>
        <p:nvGraphicFramePr>
          <p:cNvPr id="16" name="Chart 15"/>
          <p:cNvGraphicFramePr/>
          <p:nvPr/>
        </p:nvGraphicFramePr>
        <p:xfrm>
          <a:off x="533400" y="3352800"/>
          <a:ext cx="8382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534400" y="3733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3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15290" y="4495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2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34400" y="5257800"/>
            <a:ext cx="400110" cy="914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3366FF"/>
                </a:solidFill>
                <a:latin typeface="Cambria"/>
                <a:cs typeface="Cambria"/>
              </a:rPr>
              <a:t>Year 1</a:t>
            </a:r>
            <a:endParaRPr lang="en-US" sz="1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935" y="4114800"/>
            <a:ext cx="461665" cy="2057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Cambria"/>
                <a:cs typeface="Cambria"/>
              </a:rPr>
              <a:t>Participation</a:t>
            </a:r>
            <a:endParaRPr lang="en-US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85800" y="5257800"/>
            <a:ext cx="807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85800" y="4495800"/>
            <a:ext cx="8077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3" name="Content Placeholder 2"/>
          <p:cNvSpPr txBox="1">
            <a:spLocks/>
          </p:cNvSpPr>
          <p:nvPr/>
        </p:nvSpPr>
        <p:spPr>
          <a:xfrm>
            <a:off x="381000" y="0"/>
            <a:ext cx="8763000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000" dirty="0" smtClean="0">
                <a:solidFill>
                  <a:schemeClr val="bg1"/>
                </a:solidFill>
                <a:latin typeface="Cambria"/>
                <a:cs typeface="Cambria"/>
              </a:rPr>
              <a:t>Pathways:  Rajasthan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815876"/>
            <a:ext cx="2971800" cy="280076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Year 1: Provision of ECE facilities is far higher in RJ than in the other states.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But in all visits, high proportions of children not participating. 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endParaRPr lang="en-US" sz="1600" dirty="0" smtClean="0">
              <a:latin typeface="Cambria"/>
              <a:cs typeface="Cambria"/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charset="2"/>
              <a:buChar char="§"/>
            </a:pPr>
            <a:r>
              <a:rPr lang="en-US" sz="1600" dirty="0" smtClean="0">
                <a:latin typeface="Cambria"/>
                <a:cs typeface="Cambria"/>
              </a:rPr>
              <a:t>Equally high are proportions in formal schools, right from Year 1 onwards</a:t>
            </a:r>
          </a:p>
        </p:txBody>
      </p:sp>
    </p:spTree>
    <p:extLst>
      <p:ext uri="{BB962C8B-B14F-4D97-AF65-F5344CB8AC3E}">
        <p14:creationId xmlns="" xmlns:p14="http://schemas.microsoft.com/office/powerpoint/2010/main" val="145804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B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10567</TotalTime>
  <Words>1301</Words>
  <Application>Microsoft Office PowerPoint</Application>
  <PresentationFormat>On-screen Show (4:3)</PresentationFormat>
  <Paragraphs>366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RB</vt:lpstr>
      <vt:lpstr>Slide 1</vt:lpstr>
      <vt:lpstr>Methodology  trends in participation  TRENDS IN LEARNING  summary</vt:lpstr>
      <vt:lpstr>Slide 3</vt:lpstr>
      <vt:lpstr>Slide 4</vt:lpstr>
      <vt:lpstr>Methodology  trends in participation  TRENDS IN LEARNING  summary</vt:lpstr>
      <vt:lpstr>Slide 6</vt:lpstr>
      <vt:lpstr>Slide 7</vt:lpstr>
      <vt:lpstr>Slide 8</vt:lpstr>
      <vt:lpstr>Slide 9</vt:lpstr>
      <vt:lpstr>Slide 10</vt:lpstr>
      <vt:lpstr>Slide 11</vt:lpstr>
      <vt:lpstr>Methodology  trends in participation  TRENDS IN learning  summary</vt:lpstr>
      <vt:lpstr>Slide 13</vt:lpstr>
      <vt:lpstr>Slide 14</vt:lpstr>
      <vt:lpstr>Slide 15</vt:lpstr>
      <vt:lpstr>Methodology  trends in participation  TRENDS IN LEARNING  summary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NAI DISHA  BASIC READING-WRITING-ARITHMETIC CAMPAIGN FOR STD 1 AND 2</dc:title>
  <dc:creator>Administrator</dc:creator>
  <cp:lastModifiedBy>PR</cp:lastModifiedBy>
  <cp:revision>1289</cp:revision>
  <dcterms:created xsi:type="dcterms:W3CDTF">2007-05-21T07:00:06Z</dcterms:created>
  <dcterms:modified xsi:type="dcterms:W3CDTF">2014-09-17T03:08:03Z</dcterms:modified>
</cp:coreProperties>
</file>